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4" r:id="rId5"/>
    <p:sldId id="259" r:id="rId6"/>
    <p:sldId id="260" r:id="rId7"/>
    <p:sldId id="261" r:id="rId8"/>
    <p:sldId id="262" r:id="rId9"/>
    <p:sldId id="263" r:id="rId10"/>
    <p:sldId id="264" r:id="rId11"/>
    <p:sldId id="265" r:id="rId12"/>
    <p:sldId id="275" r:id="rId13"/>
    <p:sldId id="266" r:id="rId14"/>
    <p:sldId id="269" r:id="rId15"/>
    <p:sldId id="272" r:id="rId16"/>
    <p:sldId id="273" r:id="rId17"/>
    <p:sldId id="276" r:id="rId18"/>
    <p:sldId id="277" r:id="rId19"/>
    <p:sldId id="278" r:id="rId20"/>
    <p:sldId id="267" r:id="rId21"/>
    <p:sldId id="26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341389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823270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E6604EE-DFB2-48A9-8CE4-640B6E82AB51}" type="slidenum">
              <a:rPr lang="en-IN" smtClean="0"/>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5623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353464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E6604EE-DFB2-48A9-8CE4-640B6E82AB51}" type="slidenum">
              <a:rPr lang="en-IN" smtClean="0"/>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07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251035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1932183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264441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140596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04DBA-1B67-4B8D-872A-C7A86A443D0E}"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379638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415105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6C04DBA-1B67-4B8D-872A-C7A86A443D0E}" type="datetimeFigureOut">
              <a:rPr lang="en-IN" smtClean="0"/>
              <a:t>28-04-2021</a:t>
            </a:fld>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133222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6C04DBA-1B67-4B8D-872A-C7A86A443D0E}" type="datetimeFigureOut">
              <a:rPr lang="en-IN" smtClean="0"/>
              <a:t>28-04-2021</a:t>
            </a:fld>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376217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04DBA-1B67-4B8D-872A-C7A86A443D0E}" type="datetimeFigureOut">
              <a:rPr lang="en-IN" smtClean="0"/>
              <a:t>28-04-2021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1379121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300902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04DBA-1B67-4B8D-872A-C7A86A443D0E}"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E6604EE-DFB2-48A9-8CE4-640B6E82AB51}" type="slidenum">
              <a:rPr lang="en-IN" smtClean="0"/>
              <a:t>‹#›</a:t>
            </a:fld>
            <a:endParaRPr lang="en-IN"/>
          </a:p>
        </p:txBody>
      </p:sp>
    </p:spTree>
    <p:extLst>
      <p:ext uri="{BB962C8B-B14F-4D97-AF65-F5344CB8AC3E}">
        <p14:creationId xmlns:p14="http://schemas.microsoft.com/office/powerpoint/2010/main" val="106401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86C04DBA-1B67-4B8D-872A-C7A86A443D0E}" type="datetimeFigureOut">
              <a:rPr lang="en-IN" smtClean="0"/>
              <a:t>28-04-2021</a:t>
            </a:fld>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9E6604EE-DFB2-48A9-8CE4-640B6E82AB51}" type="slidenum">
              <a:rPr lang="en-IN" smtClean="0"/>
              <a:t>‹#›</a:t>
            </a:fld>
            <a:endParaRPr lang="en-IN"/>
          </a:p>
        </p:txBody>
      </p:sp>
    </p:spTree>
    <p:extLst>
      <p:ext uri="{BB962C8B-B14F-4D97-AF65-F5344CB8AC3E}">
        <p14:creationId xmlns:p14="http://schemas.microsoft.com/office/powerpoint/2010/main" val="3661217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5" Type="http://schemas.openxmlformats.org/officeDocument/2006/relationships/hyperlink" Target="http://www.javatpoint.com/" TargetMode="External"/><Relationship Id="rId4" Type="http://schemas.openxmlformats.org/officeDocument/2006/relationships/hyperlink" Target="http://www.tutorialspoin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16632"/>
            <a:ext cx="7772400" cy="1470025"/>
          </a:xfrm>
        </p:spPr>
        <p:txBody>
          <a:bodyPr>
            <a:normAutofit fontScale="90000"/>
          </a:bodyPr>
          <a:lstStyle/>
          <a:p>
            <a:r>
              <a:rPr lang="en-IN" dirty="0" smtClean="0"/>
              <a:t>SOFTWARE GROUP PROJECT</a:t>
            </a:r>
            <a:endParaRPr lang="en-IN" dirty="0"/>
          </a:p>
        </p:txBody>
      </p:sp>
      <p:sp>
        <p:nvSpPr>
          <p:cNvPr id="3" name="Subtitle 2"/>
          <p:cNvSpPr>
            <a:spLocks noGrp="1"/>
          </p:cNvSpPr>
          <p:nvPr>
            <p:ph type="subTitle" idx="1"/>
          </p:nvPr>
        </p:nvSpPr>
        <p:spPr>
          <a:xfrm>
            <a:off x="1115616" y="1628800"/>
            <a:ext cx="6768752" cy="4680520"/>
          </a:xfrm>
        </p:spPr>
        <p:txBody>
          <a:bodyPr>
            <a:normAutofit/>
          </a:bodyPr>
          <a:lstStyle/>
          <a:p>
            <a:endParaRPr lang="en-IN" b="1" u="sng" dirty="0" smtClean="0">
              <a:solidFill>
                <a:schemeClr val="tx1"/>
              </a:solidFill>
            </a:endParaRPr>
          </a:p>
          <a:p>
            <a:endParaRPr lang="en-IN" dirty="0">
              <a:solidFill>
                <a:schemeClr val="tx1"/>
              </a:solidFill>
            </a:endParaRPr>
          </a:p>
          <a:p>
            <a:endParaRPr lang="en-IN" dirty="0" smtClean="0">
              <a:solidFill>
                <a:schemeClr val="tx1"/>
              </a:solidFill>
            </a:endParaRPr>
          </a:p>
          <a:p>
            <a:pPr algn="l"/>
            <a:endParaRPr lang="en-IN" sz="2000" dirty="0" smtClean="0">
              <a:solidFill>
                <a:schemeClr val="tx1"/>
              </a:solidFill>
            </a:endParaRPr>
          </a:p>
          <a:p>
            <a:pPr algn="l"/>
            <a:endParaRPr lang="en-IN" sz="2000" dirty="0">
              <a:solidFill>
                <a:schemeClr val="tx1"/>
              </a:solidFill>
            </a:endParaRPr>
          </a:p>
          <a:p>
            <a:pPr algn="l"/>
            <a:endParaRPr lang="en-IN" sz="2000" dirty="0" smtClean="0">
              <a:solidFill>
                <a:schemeClr val="tx1"/>
              </a:solidFill>
            </a:endParaRPr>
          </a:p>
          <a:p>
            <a:pPr algn="l"/>
            <a:endParaRPr lang="en-IN" sz="2000" dirty="0">
              <a:solidFill>
                <a:schemeClr val="tx1"/>
              </a:solidFill>
            </a:endParaRPr>
          </a:p>
          <a:p>
            <a:pPr algn="l"/>
            <a:endParaRPr lang="en-IN" sz="2000" dirty="0" smtClean="0">
              <a:solidFill>
                <a:schemeClr val="tx1"/>
              </a:solidFill>
            </a:endParaRPr>
          </a:p>
          <a:p>
            <a:pPr algn="l"/>
            <a:r>
              <a:rPr lang="en-IN" sz="2000" dirty="0" smtClean="0">
                <a:solidFill>
                  <a:schemeClr val="tx1"/>
                </a:solidFill>
              </a:rPr>
              <a:t>GROUP MEMBERS:</a:t>
            </a:r>
          </a:p>
          <a:p>
            <a:r>
              <a:rPr lang="en-IN" sz="2000" dirty="0" smtClean="0">
                <a:solidFill>
                  <a:schemeClr val="tx1"/>
                </a:solidFill>
              </a:rPr>
              <a:t>KIRTAN PATEL(19DCE103</a:t>
            </a:r>
            <a:r>
              <a:rPr lang="en-IN" sz="2000">
                <a:solidFill>
                  <a:schemeClr val="tx1"/>
                </a:solidFill>
              </a:rPr>
              <a:t>) </a:t>
            </a:r>
            <a:r>
              <a:rPr lang="en-IN" sz="2000" smtClean="0">
                <a:solidFill>
                  <a:schemeClr val="tx1"/>
                </a:solidFill>
              </a:rPr>
              <a:t>    VISHESH </a:t>
            </a:r>
            <a:r>
              <a:rPr lang="en-IN" sz="2000" dirty="0">
                <a:solidFill>
                  <a:schemeClr val="tx1"/>
                </a:solidFill>
              </a:rPr>
              <a:t>PATEL(19DCE117) </a:t>
            </a:r>
          </a:p>
          <a:p>
            <a:pPr algn="l"/>
            <a:endParaRPr lang="en-IN" sz="2000" dirty="0" smtClean="0">
              <a:solidFill>
                <a:schemeClr val="tx1"/>
              </a:solidFill>
            </a:endParaRPr>
          </a:p>
        </p:txBody>
      </p:sp>
      <p:sp>
        <p:nvSpPr>
          <p:cNvPr id="5" name="Rectangle 4"/>
          <p:cNvSpPr/>
          <p:nvPr/>
        </p:nvSpPr>
        <p:spPr>
          <a:xfrm>
            <a:off x="1909255" y="2967335"/>
            <a:ext cx="5325497"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TRAVEL WEBSITE</a:t>
            </a:r>
            <a:endParaRPr lang="en-US"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93346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HARDWARE AND SOFTWARE REQUIREMENT:</a:t>
            </a:r>
            <a:endParaRPr lang="en-IN" dirty="0"/>
          </a:p>
        </p:txBody>
      </p:sp>
      <p:sp>
        <p:nvSpPr>
          <p:cNvPr id="3" name="Content Placeholder 2"/>
          <p:cNvSpPr>
            <a:spLocks noGrp="1"/>
          </p:cNvSpPr>
          <p:nvPr>
            <p:ph idx="1"/>
          </p:nvPr>
        </p:nvSpPr>
        <p:spPr/>
        <p:txBody>
          <a:bodyPr/>
          <a:lstStyle/>
          <a:p>
            <a:pPr marL="0" indent="0">
              <a:buNone/>
            </a:pPr>
            <a:r>
              <a:rPr lang="en-US" u="sng" dirty="0" smtClean="0"/>
              <a:t>HARDWARE:</a:t>
            </a:r>
          </a:p>
          <a:p>
            <a:pPr marL="0" indent="0">
              <a:buNone/>
            </a:pPr>
            <a:r>
              <a:rPr lang="en-US" dirty="0" smtClean="0"/>
              <a:t>Mostly for creating and maintaining a travel website you need a pc/laptop which supports latest applications and a good </a:t>
            </a:r>
            <a:r>
              <a:rPr lang="en-US" dirty="0" err="1" smtClean="0"/>
              <a:t>wifi</a:t>
            </a:r>
            <a:r>
              <a:rPr lang="en-US" dirty="0" smtClean="0"/>
              <a:t> connection.</a:t>
            </a:r>
          </a:p>
          <a:p>
            <a:pPr marL="0" indent="0">
              <a:buNone/>
            </a:pPr>
            <a:r>
              <a:rPr lang="en-US" u="sng" dirty="0" smtClean="0"/>
              <a:t>SOFTWARE:</a:t>
            </a:r>
          </a:p>
          <a:p>
            <a:pPr marL="0" indent="0">
              <a:buNone/>
            </a:pPr>
            <a:r>
              <a:rPr lang="en-US" dirty="0" smtClean="0"/>
              <a:t>We used software applications like </a:t>
            </a:r>
            <a:r>
              <a:rPr lang="en-US" dirty="0" err="1" smtClean="0"/>
              <a:t>sublimetext</a:t>
            </a:r>
            <a:r>
              <a:rPr lang="en-US" dirty="0" smtClean="0"/>
              <a:t> editor, </a:t>
            </a:r>
            <a:r>
              <a:rPr lang="en-US" dirty="0" err="1" smtClean="0"/>
              <a:t>google</a:t>
            </a:r>
            <a:r>
              <a:rPr lang="en-US" dirty="0" smtClean="0"/>
              <a:t> chrome etc. </a:t>
            </a:r>
            <a:endParaRPr lang="en-IN" dirty="0"/>
          </a:p>
        </p:txBody>
      </p:sp>
    </p:spTree>
    <p:extLst>
      <p:ext uri="{BB962C8B-B14F-4D97-AF65-F5344CB8AC3E}">
        <p14:creationId xmlns:p14="http://schemas.microsoft.com/office/powerpoint/2010/main" val="1834143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TECHNOLOGY:</a:t>
            </a:r>
            <a:endParaRPr lang="en-IN" dirty="0"/>
          </a:p>
        </p:txBody>
      </p:sp>
      <p:sp>
        <p:nvSpPr>
          <p:cNvPr id="3" name="Content Placeholder 2"/>
          <p:cNvSpPr>
            <a:spLocks noGrp="1"/>
          </p:cNvSpPr>
          <p:nvPr>
            <p:ph idx="1"/>
          </p:nvPr>
        </p:nvSpPr>
        <p:spPr/>
        <p:txBody>
          <a:bodyPr/>
          <a:lstStyle/>
          <a:p>
            <a:r>
              <a:rPr lang="en-US" dirty="0" smtClean="0"/>
              <a:t>SUBLIME TEXT EDITOR:</a:t>
            </a:r>
          </a:p>
          <a:p>
            <a:pPr marL="0" indent="0">
              <a:buNone/>
            </a:pPr>
            <a:r>
              <a:rPr lang="en-US" dirty="0" smtClean="0"/>
              <a:t>We used concept mainly of HTML and CSS to create our website which was made possible by sublime text editor used for our coding and save the file . It supports many programming and markup languages as it contains a source code editor with a python application programming interface.</a:t>
            </a:r>
          </a:p>
          <a:p>
            <a:r>
              <a:rPr lang="en-IN" dirty="0" smtClean="0"/>
              <a:t>BOOTSTRAP:</a:t>
            </a:r>
            <a:endParaRPr lang="en-IN" dirty="0"/>
          </a:p>
          <a:p>
            <a:pPr marL="0" indent="0">
              <a:buNone/>
            </a:pPr>
            <a:r>
              <a:rPr lang="en-US" dirty="0" smtClean="0"/>
              <a:t>We Used </a:t>
            </a:r>
            <a:r>
              <a:rPr lang="en-US" dirty="0" err="1" smtClean="0"/>
              <a:t>BootStrap</a:t>
            </a:r>
            <a:r>
              <a:rPr lang="en-US" dirty="0" smtClean="0"/>
              <a:t> for give some transitions and effect for our web pages. It is like a library file which contains all features of designing. We also add logo like mobile, envelope, house, FB, Twitter, etc. for improve its look.</a:t>
            </a:r>
          </a:p>
          <a:p>
            <a:pPr marL="0" indent="0">
              <a:buNone/>
            </a:pPr>
            <a:endParaRPr lang="en-US" dirty="0" smtClean="0"/>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763371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JavaScript/</a:t>
            </a:r>
            <a:r>
              <a:rPr lang="en-US" dirty="0" err="1" smtClean="0"/>
              <a:t>Jquery</a:t>
            </a:r>
            <a:r>
              <a:rPr lang="en-US" dirty="0" smtClean="0"/>
              <a:t>:</a:t>
            </a:r>
          </a:p>
          <a:p>
            <a:pPr marL="0" indent="0">
              <a:buNone/>
            </a:pPr>
            <a:r>
              <a:rPr lang="en-US" dirty="0" smtClean="0"/>
              <a:t>JavaScript is one of the core </a:t>
            </a:r>
            <a:r>
              <a:rPr lang="en-US" dirty="0" err="1" smtClean="0"/>
              <a:t>languagies</a:t>
            </a:r>
            <a:r>
              <a:rPr lang="en-US" dirty="0" smtClean="0"/>
              <a:t> of the world wide web. JavaScript enables interactive web pages and is an essential part of web applications. The vast majority of websites use it for client-side page behavior and all major web browsers have a dedicated JavaScript </a:t>
            </a:r>
          </a:p>
          <a:p>
            <a:pPr marL="0" indent="0">
              <a:buNone/>
            </a:pPr>
            <a:r>
              <a:rPr lang="en-US" dirty="0"/>
              <a:t>e</a:t>
            </a:r>
            <a:r>
              <a:rPr lang="en-US" dirty="0" smtClean="0"/>
              <a:t>ngine to execute it.</a:t>
            </a:r>
            <a:endParaRPr lang="en-US" dirty="0"/>
          </a:p>
        </p:txBody>
      </p:sp>
    </p:spTree>
    <p:extLst>
      <p:ext uri="{BB962C8B-B14F-4D97-AF65-F5344CB8AC3E}">
        <p14:creationId xmlns:p14="http://schemas.microsoft.com/office/powerpoint/2010/main" val="1482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IN" dirty="0"/>
          </a:p>
        </p:txBody>
      </p:sp>
      <p:sp>
        <p:nvSpPr>
          <p:cNvPr id="7" name="Rectangle 6"/>
          <p:cNvSpPr/>
          <p:nvPr/>
        </p:nvSpPr>
        <p:spPr>
          <a:xfrm>
            <a:off x="4067944" y="1905000"/>
            <a:ext cx="5467393" cy="923330"/>
          </a:xfrm>
          <a:prstGeom prst="rect">
            <a:avLst/>
          </a:prstGeom>
          <a:noFill/>
        </p:spPr>
        <p:txBody>
          <a:bodyPr wrap="square" lIns="91440" tIns="45720" rIns="91440" bIns="45720">
            <a:spAutoFit/>
          </a:bodyPr>
          <a:lstStyle/>
          <a:p>
            <a:pPr algn="ctr"/>
            <a:endParaRPr lang="en-US" sz="5400" dirty="0">
              <a:ln w="0"/>
              <a:effectLst>
                <a:outerShdw blurRad="38100" dist="19050" dir="2700000" algn="tl" rotWithShape="0">
                  <a:schemeClr val="dk1">
                    <a:alpha val="40000"/>
                  </a:schemeClr>
                </a:outerShdw>
              </a:effectLst>
            </a:endParaRPr>
          </a:p>
        </p:txBody>
      </p:sp>
      <p:sp>
        <p:nvSpPr>
          <p:cNvPr id="8" name="Rectangle 7"/>
          <p:cNvSpPr/>
          <p:nvPr/>
        </p:nvSpPr>
        <p:spPr>
          <a:xfrm>
            <a:off x="5364088" y="4365104"/>
            <a:ext cx="2674129" cy="1754326"/>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Sign in </a:t>
            </a:r>
          </a:p>
          <a:p>
            <a:pPr algn="ctr"/>
            <a:r>
              <a:rPr lang="en-US" sz="5400" b="0" cap="none" spc="0" dirty="0" smtClean="0">
                <a:ln w="0"/>
                <a:solidFill>
                  <a:schemeClr val="tx1"/>
                </a:solidFill>
                <a:effectLst>
                  <a:outerShdw blurRad="38100" dist="19050" dir="2700000" algn="tl" rotWithShape="0">
                    <a:schemeClr val="dk1">
                      <a:alpha val="40000"/>
                    </a:schemeClr>
                  </a:outerShdw>
                </a:effectLst>
              </a:rPr>
              <a:t>Section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958" y="1412776"/>
            <a:ext cx="4069060" cy="2287729"/>
          </a:xfr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133" y="4109221"/>
            <a:ext cx="4169352" cy="2344116"/>
          </a:xfrm>
          <a:prstGeom prst="rect">
            <a:avLst/>
          </a:prstGeom>
        </p:spPr>
      </p:pic>
      <p:sp>
        <p:nvSpPr>
          <p:cNvPr id="12" name="Rectangle 11"/>
          <p:cNvSpPr/>
          <p:nvPr/>
        </p:nvSpPr>
        <p:spPr>
          <a:xfrm>
            <a:off x="4452761" y="1586508"/>
            <a:ext cx="4572000" cy="1754326"/>
          </a:xfrm>
          <a:prstGeom prst="rect">
            <a:avLst/>
          </a:prstGeom>
        </p:spPr>
        <p:txBody>
          <a:bodyPr>
            <a:spAutoFit/>
          </a:bodyPr>
          <a:lstStyle/>
          <a:p>
            <a:pPr algn="ctr"/>
            <a:r>
              <a:rPr lang="en-US" sz="5400" dirty="0">
                <a:ln w="0"/>
                <a:effectLst>
                  <a:outerShdw blurRad="38100" dist="19050" dir="2700000" algn="tl" rotWithShape="0">
                    <a:schemeClr val="dk1">
                      <a:alpha val="40000"/>
                    </a:schemeClr>
                  </a:outerShdw>
                </a:effectLst>
              </a:rPr>
              <a:t>Sign </a:t>
            </a:r>
            <a:r>
              <a:rPr lang="en-US" sz="5400" dirty="0" smtClean="0">
                <a:ln w="0"/>
                <a:effectLst>
                  <a:outerShdw blurRad="38100" dist="19050" dir="2700000" algn="tl" rotWithShape="0">
                    <a:schemeClr val="dk1">
                      <a:alpha val="40000"/>
                    </a:schemeClr>
                  </a:outerShdw>
                </a:effectLst>
              </a:rPr>
              <a:t>up </a:t>
            </a:r>
            <a:endParaRPr lang="en-US" sz="5400" dirty="0">
              <a:ln w="0"/>
              <a:effectLst>
                <a:outerShdw blurRad="38100" dist="19050" dir="2700000" algn="tl" rotWithShape="0">
                  <a:schemeClr val="dk1">
                    <a:alpha val="40000"/>
                  </a:schemeClr>
                </a:outerShdw>
              </a:effectLst>
            </a:endParaRPr>
          </a:p>
          <a:p>
            <a:pPr algn="ctr"/>
            <a:r>
              <a:rPr lang="en-US" sz="5400" dirty="0">
                <a:ln w="0"/>
                <a:effectLst>
                  <a:outerShdw blurRad="38100" dist="19050" dir="2700000" algn="tl" rotWithShape="0">
                    <a:schemeClr val="dk1">
                      <a:alpha val="40000"/>
                    </a:schemeClr>
                  </a:outerShdw>
                </a:effectLst>
              </a:rPr>
              <a:t>Section</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7848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932040" y="1988840"/>
            <a:ext cx="324960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Section </a:t>
            </a:r>
            <a:r>
              <a:rPr lang="en-US" sz="5400" b="0" cap="none" spc="0" dirty="0" smtClean="0">
                <a:ln w="0"/>
                <a:solidFill>
                  <a:schemeClr val="tx1"/>
                </a:solidFill>
                <a:effectLst>
                  <a:outerShdw blurRad="38100" dist="19050" dir="2700000" algn="tl" rotWithShape="0">
                    <a:schemeClr val="dk1">
                      <a:alpha val="40000"/>
                    </a:schemeClr>
                  </a:outerShdw>
                </a:effectLst>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5106767" y="4493803"/>
            <a:ext cx="2900153" cy="1754326"/>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Navbar</a:t>
            </a:r>
            <a:r>
              <a:rPr lang="en-US" sz="5400" b="0" cap="none" spc="0" dirty="0" smtClean="0">
                <a:ln w="0"/>
                <a:solidFill>
                  <a:schemeClr val="tx1"/>
                </a:solidFill>
                <a:effectLst>
                  <a:outerShdw blurRad="38100" dist="19050" dir="2700000" algn="tl" rotWithShape="0">
                    <a:schemeClr val="dk1">
                      <a:alpha val="40000"/>
                    </a:schemeClr>
                  </a:outerShdw>
                </a:effectLst>
              </a:rPr>
              <a:t> </a:t>
            </a:r>
          </a:p>
          <a:p>
            <a:pPr algn="ctr"/>
            <a:r>
              <a:rPr lang="en-US" sz="5400" b="0" cap="none" spc="0" dirty="0" smtClean="0">
                <a:ln w="0"/>
                <a:solidFill>
                  <a:schemeClr val="tx1"/>
                </a:solidFill>
                <a:effectLst>
                  <a:outerShdw blurRad="38100" dist="19050" dir="2700000" algn="tl" rotWithShape="0">
                    <a:schemeClr val="dk1">
                      <a:alpha val="40000"/>
                    </a:schemeClr>
                  </a:outerShdw>
                </a:effectLst>
              </a:rPr>
              <a:t>Section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stretch>
            <a:fillRect/>
          </a:stretch>
        </p:blipFill>
        <p:spPr>
          <a:xfrm>
            <a:off x="570360" y="1348517"/>
            <a:ext cx="3572365" cy="20084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117" y="4005065"/>
            <a:ext cx="3714225" cy="2088232"/>
          </a:xfrm>
          <a:prstGeom prst="rect">
            <a:avLst/>
          </a:prstGeom>
        </p:spPr>
      </p:pic>
    </p:spTree>
    <p:extLst>
      <p:ext uri="{BB962C8B-B14F-4D97-AF65-F5344CB8AC3E}">
        <p14:creationId xmlns:p14="http://schemas.microsoft.com/office/powerpoint/2010/main" val="1284411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44008" y="1621548"/>
            <a:ext cx="4104456"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Section 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712124" y="4312227"/>
            <a:ext cx="4020352" cy="1754326"/>
          </a:xfrm>
          <a:prstGeom prst="rect">
            <a:avLst/>
          </a:prstGeom>
          <a:noFill/>
        </p:spPr>
        <p:txBody>
          <a:bodyPr wrap="squar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Gallery</a:t>
            </a:r>
            <a:r>
              <a:rPr lang="en-US" sz="5400" b="0" cap="none" spc="0" dirty="0" smtClean="0">
                <a:ln w="0"/>
                <a:solidFill>
                  <a:schemeClr val="tx1"/>
                </a:solidFill>
                <a:effectLst>
                  <a:outerShdw blurRad="38100" dist="19050" dir="2700000" algn="tl" rotWithShape="0">
                    <a:schemeClr val="dk1">
                      <a:alpha val="40000"/>
                    </a:schemeClr>
                  </a:outerShdw>
                </a:effectLst>
              </a:rPr>
              <a:t> Section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9174" y="1160184"/>
            <a:ext cx="3523114" cy="1980784"/>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 y="3717033"/>
            <a:ext cx="3714225" cy="2088232"/>
          </a:xfrm>
          <a:prstGeom prst="rect">
            <a:avLst/>
          </a:prstGeom>
        </p:spPr>
      </p:pic>
    </p:spTree>
    <p:extLst>
      <p:ext uri="{BB962C8B-B14F-4D97-AF65-F5344CB8AC3E}">
        <p14:creationId xmlns:p14="http://schemas.microsoft.com/office/powerpoint/2010/main" val="3054515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76056" y="1412777"/>
            <a:ext cx="2794355" cy="1754326"/>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Review </a:t>
            </a:r>
          </a:p>
          <a:p>
            <a:pPr algn="ctr"/>
            <a:r>
              <a:rPr lang="en-US" sz="5400" dirty="0" smtClean="0">
                <a:ln w="0"/>
                <a:effectLst>
                  <a:outerShdw blurRad="38100" dist="19050" dir="2700000" algn="tl" rotWithShape="0">
                    <a:schemeClr val="dk1">
                      <a:alpha val="40000"/>
                    </a:schemeClr>
                  </a:outerShdw>
                </a:effectLst>
              </a:rPr>
              <a:t>Section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4415890" y="4078305"/>
            <a:ext cx="4511703" cy="1754326"/>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Contact Section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546959" y="1412777"/>
            <a:ext cx="3458072" cy="1944216"/>
          </a:xfrm>
          <a:prstGeom prst="rect">
            <a:avLst/>
          </a:prstGeom>
        </p:spPr>
      </p:pic>
      <p:pic>
        <p:nvPicPr>
          <p:cNvPr id="8" name="Picture 7"/>
          <p:cNvPicPr>
            <a:picLocks noChangeAspect="1"/>
          </p:cNvPicPr>
          <p:nvPr/>
        </p:nvPicPr>
        <p:blipFill>
          <a:blip r:embed="rId3"/>
          <a:stretch>
            <a:fillRect/>
          </a:stretch>
        </p:blipFill>
        <p:spPr>
          <a:xfrm>
            <a:off x="546959" y="3933056"/>
            <a:ext cx="3586148" cy="2016224"/>
          </a:xfrm>
          <a:prstGeom prst="rect">
            <a:avLst/>
          </a:prstGeom>
        </p:spPr>
      </p:pic>
    </p:spTree>
    <p:extLst>
      <p:ext uri="{BB962C8B-B14F-4D97-AF65-F5344CB8AC3E}">
        <p14:creationId xmlns:p14="http://schemas.microsoft.com/office/powerpoint/2010/main" val="14008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7585" y="1556793"/>
            <a:ext cx="3586148" cy="2016224"/>
          </a:xfrm>
          <a:prstGeom prst="rect">
            <a:avLst/>
          </a:prstGeom>
        </p:spPr>
      </p:pic>
      <p:sp>
        <p:nvSpPr>
          <p:cNvPr id="5" name="Rectangle 4"/>
          <p:cNvSpPr/>
          <p:nvPr/>
        </p:nvSpPr>
        <p:spPr>
          <a:xfrm>
            <a:off x="5461998" y="1687742"/>
            <a:ext cx="2863284" cy="1754326"/>
          </a:xfrm>
          <a:prstGeom prst="rect">
            <a:avLst/>
          </a:prstGeom>
        </p:spPr>
        <p:txBody>
          <a:bodyPr wrap="none">
            <a:spAutoFit/>
          </a:bodyPr>
          <a:lstStyle/>
          <a:p>
            <a:pPr algn="ctr"/>
            <a:r>
              <a:rPr lang="en-US" sz="5400" dirty="0" smtClean="0">
                <a:ln w="0"/>
                <a:effectLst>
                  <a:outerShdw blurRad="38100" dist="19050" dir="2700000" algn="tl" rotWithShape="0">
                    <a:schemeClr val="dk1">
                      <a:alpha val="40000"/>
                    </a:schemeClr>
                  </a:outerShdw>
                </a:effectLst>
              </a:rPr>
              <a:t>Booking</a:t>
            </a:r>
          </a:p>
          <a:p>
            <a:pPr algn="ctr"/>
            <a:r>
              <a:rPr lang="en-US" sz="5400" dirty="0" smtClean="0">
                <a:ln w="0"/>
                <a:effectLst>
                  <a:outerShdw blurRad="38100" dist="19050" dir="2700000" algn="tl" rotWithShape="0">
                    <a:schemeClr val="dk1">
                      <a:alpha val="40000"/>
                    </a:schemeClr>
                  </a:outerShdw>
                </a:effectLst>
              </a:rPr>
              <a:t>Page</a:t>
            </a:r>
            <a:endParaRPr lang="en-US" sz="5400" dirty="0">
              <a:ln w="0"/>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3"/>
          <a:stretch>
            <a:fillRect/>
          </a:stretch>
        </p:blipFill>
        <p:spPr>
          <a:xfrm>
            <a:off x="827586" y="4005064"/>
            <a:ext cx="3586148" cy="2016224"/>
          </a:xfrm>
          <a:prstGeom prst="rect">
            <a:avLst/>
          </a:prstGeom>
        </p:spPr>
      </p:pic>
      <p:sp>
        <p:nvSpPr>
          <p:cNvPr id="7" name="Rectangle 6"/>
          <p:cNvSpPr/>
          <p:nvPr/>
        </p:nvSpPr>
        <p:spPr>
          <a:xfrm>
            <a:off x="4413733" y="4136013"/>
            <a:ext cx="4572000" cy="1754326"/>
          </a:xfrm>
          <a:prstGeom prst="rect">
            <a:avLst/>
          </a:prstGeom>
        </p:spPr>
        <p:txBody>
          <a:bodyPr>
            <a:spAutoFit/>
          </a:bodyPr>
          <a:lstStyle/>
          <a:p>
            <a:pPr algn="ctr"/>
            <a:r>
              <a:rPr lang="en-US" sz="5400" dirty="0" smtClean="0">
                <a:ln w="0"/>
                <a:effectLst>
                  <a:outerShdw blurRad="38100" dist="19050" dir="2700000" algn="tl" rotWithShape="0">
                    <a:schemeClr val="dk1">
                      <a:alpha val="40000"/>
                    </a:schemeClr>
                  </a:outerShdw>
                </a:effectLst>
              </a:rPr>
              <a:t>Place </a:t>
            </a:r>
          </a:p>
          <a:p>
            <a:pPr algn="ctr"/>
            <a:r>
              <a:rPr lang="en-US" sz="5400" dirty="0" smtClean="0">
                <a:ln w="0"/>
                <a:effectLst>
                  <a:outerShdw blurRad="38100" dist="19050" dir="2700000" algn="tl" rotWithShape="0">
                    <a:schemeClr val="dk1">
                      <a:alpha val="40000"/>
                    </a:schemeClr>
                  </a:outerShdw>
                </a:effectLst>
              </a:rPr>
              <a:t>Main</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29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3608" y="1196753"/>
            <a:ext cx="3586148" cy="2016224"/>
          </a:xfrm>
          <a:prstGeom prst="rect">
            <a:avLst/>
          </a:prstGeom>
        </p:spPr>
      </p:pic>
      <p:sp>
        <p:nvSpPr>
          <p:cNvPr id="5" name="Rectangle 4"/>
          <p:cNvSpPr/>
          <p:nvPr/>
        </p:nvSpPr>
        <p:spPr>
          <a:xfrm>
            <a:off x="4860032" y="1458651"/>
            <a:ext cx="4572000" cy="1754326"/>
          </a:xfrm>
          <a:prstGeom prst="rect">
            <a:avLst/>
          </a:prstGeom>
        </p:spPr>
        <p:txBody>
          <a:bodyPr>
            <a:spAutoFit/>
          </a:bodyPr>
          <a:lstStyle/>
          <a:p>
            <a:pPr algn="ctr"/>
            <a:r>
              <a:rPr lang="en-US" sz="5400" dirty="0" smtClean="0">
                <a:ln w="0"/>
                <a:effectLst>
                  <a:outerShdw blurRad="38100" dist="19050" dir="2700000" algn="tl" rotWithShape="0">
                    <a:schemeClr val="dk1">
                      <a:alpha val="40000"/>
                    </a:schemeClr>
                  </a:outerShdw>
                </a:effectLst>
              </a:rPr>
              <a:t>Booking </a:t>
            </a:r>
          </a:p>
          <a:p>
            <a:pPr algn="ctr"/>
            <a:r>
              <a:rPr lang="en-US" sz="5400" dirty="0" smtClean="0">
                <a:ln w="0"/>
                <a:effectLst>
                  <a:outerShdw blurRad="38100" dist="19050" dir="2700000" algn="tl" rotWithShape="0">
                    <a:schemeClr val="dk1">
                      <a:alpha val="40000"/>
                    </a:schemeClr>
                  </a:outerShdw>
                </a:effectLst>
              </a:rPr>
              <a:t>Page</a:t>
            </a:r>
            <a:endParaRPr lang="en-US" sz="5400" dirty="0">
              <a:ln w="0"/>
              <a:effectLst>
                <a:outerShdw blurRad="38100" dist="19050" dir="2700000" algn="tl" rotWithShape="0">
                  <a:schemeClr val="dk1">
                    <a:alpha val="40000"/>
                  </a:schemeClr>
                </a:outerShdw>
              </a:effectLst>
            </a:endParaRPr>
          </a:p>
        </p:txBody>
      </p:sp>
      <p:sp>
        <p:nvSpPr>
          <p:cNvPr id="6" name="Rectangle 5"/>
          <p:cNvSpPr/>
          <p:nvPr/>
        </p:nvSpPr>
        <p:spPr>
          <a:xfrm>
            <a:off x="4872375" y="4194954"/>
            <a:ext cx="4572000" cy="1754326"/>
          </a:xfrm>
          <a:prstGeom prst="rect">
            <a:avLst/>
          </a:prstGeom>
        </p:spPr>
        <p:txBody>
          <a:bodyPr>
            <a:spAutoFit/>
          </a:bodyPr>
          <a:lstStyle/>
          <a:p>
            <a:pPr algn="ctr"/>
            <a:r>
              <a:rPr lang="en-US" sz="5400" dirty="0" smtClean="0">
                <a:ln w="0"/>
                <a:effectLst>
                  <a:outerShdw blurRad="38100" dist="19050" dir="2700000" algn="tl" rotWithShape="0">
                    <a:schemeClr val="dk1">
                      <a:alpha val="40000"/>
                    </a:schemeClr>
                  </a:outerShdw>
                </a:effectLst>
              </a:rPr>
              <a:t>Image </a:t>
            </a:r>
            <a:endParaRPr lang="en-US" sz="5400" dirty="0">
              <a:ln w="0"/>
              <a:effectLst>
                <a:outerShdw blurRad="38100" dist="19050" dir="2700000" algn="tl" rotWithShape="0">
                  <a:schemeClr val="dk1">
                    <a:alpha val="40000"/>
                  </a:schemeClr>
                </a:outerShdw>
              </a:effectLst>
            </a:endParaRPr>
          </a:p>
          <a:p>
            <a:pPr algn="ctr"/>
            <a:r>
              <a:rPr lang="en-US" sz="5400" dirty="0" smtClean="0">
                <a:ln w="0"/>
                <a:effectLst>
                  <a:outerShdw blurRad="38100" dist="19050" dir="2700000" algn="tl" rotWithShape="0">
                    <a:schemeClr val="dk1">
                      <a:alpha val="40000"/>
                    </a:schemeClr>
                  </a:outerShdw>
                </a:effectLst>
              </a:rPr>
              <a:t>Section</a:t>
            </a:r>
            <a:endParaRPr lang="en-US" sz="5400" dirty="0">
              <a:ln w="0"/>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3"/>
          <a:stretch>
            <a:fillRect/>
          </a:stretch>
        </p:blipFill>
        <p:spPr>
          <a:xfrm>
            <a:off x="1043608" y="3885011"/>
            <a:ext cx="3671603" cy="2064269"/>
          </a:xfrm>
          <a:prstGeom prst="rect">
            <a:avLst/>
          </a:prstGeom>
        </p:spPr>
      </p:pic>
    </p:spTree>
    <p:extLst>
      <p:ext uri="{BB962C8B-B14F-4D97-AF65-F5344CB8AC3E}">
        <p14:creationId xmlns:p14="http://schemas.microsoft.com/office/powerpoint/2010/main" val="280197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592" y="1412777"/>
            <a:ext cx="4354609" cy="2448272"/>
          </a:xfrm>
          <a:prstGeom prst="rect">
            <a:avLst/>
          </a:prstGeom>
        </p:spPr>
      </p:pic>
      <p:sp>
        <p:nvSpPr>
          <p:cNvPr id="5" name="Rectangle 4"/>
          <p:cNvSpPr/>
          <p:nvPr/>
        </p:nvSpPr>
        <p:spPr>
          <a:xfrm>
            <a:off x="5004048" y="1916832"/>
            <a:ext cx="4572000" cy="1754326"/>
          </a:xfrm>
          <a:prstGeom prst="rect">
            <a:avLst/>
          </a:prstGeom>
        </p:spPr>
        <p:txBody>
          <a:bodyPr>
            <a:spAutoFit/>
          </a:bodyPr>
          <a:lstStyle/>
          <a:p>
            <a:pPr algn="ctr"/>
            <a:r>
              <a:rPr lang="en-US" sz="5400" dirty="0" smtClean="0">
                <a:ln w="0"/>
                <a:effectLst>
                  <a:outerShdw blurRad="38100" dist="19050" dir="2700000" algn="tl" rotWithShape="0">
                    <a:schemeClr val="dk1">
                      <a:alpha val="40000"/>
                    </a:schemeClr>
                  </a:outerShdw>
                </a:effectLst>
              </a:rPr>
              <a:t>Hotel </a:t>
            </a:r>
            <a:endParaRPr lang="en-US" sz="5400" dirty="0">
              <a:ln w="0"/>
              <a:effectLst>
                <a:outerShdw blurRad="38100" dist="19050" dir="2700000" algn="tl" rotWithShape="0">
                  <a:schemeClr val="dk1">
                    <a:alpha val="40000"/>
                  </a:schemeClr>
                </a:outerShdw>
              </a:effectLst>
            </a:endParaRPr>
          </a:p>
          <a:p>
            <a:pPr algn="ctr"/>
            <a:r>
              <a:rPr lang="en-US" sz="5400" dirty="0">
                <a:ln w="0"/>
                <a:effectLst>
                  <a:outerShdw blurRad="38100" dist="19050" dir="2700000" algn="tl" rotWithShape="0">
                    <a:schemeClr val="dk1">
                      <a:alpha val="40000"/>
                    </a:schemeClr>
                  </a:outerShdw>
                </a:effectLst>
              </a:rPr>
              <a:t>Section</a:t>
            </a:r>
            <a:endParaRPr lang="en-US" sz="5400" dirty="0">
              <a:ln w="0"/>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3"/>
          <a:stretch>
            <a:fillRect/>
          </a:stretch>
        </p:blipFill>
        <p:spPr>
          <a:xfrm>
            <a:off x="876459" y="4358762"/>
            <a:ext cx="4248472" cy="2388599"/>
          </a:xfrm>
          <a:prstGeom prst="rect">
            <a:avLst/>
          </a:prstGeom>
        </p:spPr>
      </p:pic>
      <p:sp>
        <p:nvSpPr>
          <p:cNvPr id="7" name="Rectangle 6"/>
          <p:cNvSpPr/>
          <p:nvPr/>
        </p:nvSpPr>
        <p:spPr>
          <a:xfrm>
            <a:off x="5004048" y="4581128"/>
            <a:ext cx="4572000" cy="1754326"/>
          </a:xfrm>
          <a:prstGeom prst="rect">
            <a:avLst/>
          </a:prstGeom>
        </p:spPr>
        <p:txBody>
          <a:bodyPr>
            <a:spAutoFit/>
          </a:bodyPr>
          <a:lstStyle/>
          <a:p>
            <a:pPr algn="ctr"/>
            <a:r>
              <a:rPr lang="en-US" sz="5400" dirty="0" smtClean="0">
                <a:ln w="0"/>
                <a:effectLst>
                  <a:outerShdw blurRad="38100" dist="19050" dir="2700000" algn="tl" rotWithShape="0">
                    <a:schemeClr val="dk1">
                      <a:alpha val="40000"/>
                    </a:schemeClr>
                  </a:outerShdw>
                </a:effectLst>
              </a:rPr>
              <a:t>Review </a:t>
            </a:r>
            <a:endParaRPr lang="en-US" sz="5400" dirty="0">
              <a:ln w="0"/>
              <a:effectLst>
                <a:outerShdw blurRad="38100" dist="19050" dir="2700000" algn="tl" rotWithShape="0">
                  <a:schemeClr val="dk1">
                    <a:alpha val="40000"/>
                  </a:schemeClr>
                </a:outerShdw>
              </a:effectLst>
            </a:endParaRPr>
          </a:p>
          <a:p>
            <a:pPr algn="ctr"/>
            <a:r>
              <a:rPr lang="en-US" sz="5400" dirty="0">
                <a:ln w="0"/>
                <a:effectLst>
                  <a:outerShdw blurRad="38100" dist="19050" dir="2700000" algn="tl" rotWithShape="0">
                    <a:schemeClr val="dk1">
                      <a:alpha val="40000"/>
                    </a:schemeClr>
                  </a:outerShdw>
                </a:effectLst>
              </a:rPr>
              <a:t>Section</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5827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INDEX:</a:t>
            </a:r>
            <a:endParaRPr lang="en-IN" dirty="0"/>
          </a:p>
        </p:txBody>
      </p:sp>
      <p:sp>
        <p:nvSpPr>
          <p:cNvPr id="3" name="Content Placeholder 2"/>
          <p:cNvSpPr>
            <a:spLocks noGrp="1"/>
          </p:cNvSpPr>
          <p:nvPr>
            <p:ph idx="1"/>
          </p:nvPr>
        </p:nvSpPr>
        <p:spPr>
          <a:xfrm>
            <a:off x="1691680" y="2060848"/>
            <a:ext cx="6591985" cy="3777622"/>
          </a:xfrm>
        </p:spPr>
        <p:txBody>
          <a:bodyPr>
            <a:normAutofit/>
          </a:bodyPr>
          <a:lstStyle/>
          <a:p>
            <a:pPr marL="514350" indent="-514350">
              <a:buFont typeface="+mj-lt"/>
              <a:buAutoNum type="arabicPeriod"/>
            </a:pPr>
            <a:r>
              <a:rPr lang="en-US" dirty="0" smtClean="0"/>
              <a:t>INTRODUCTION</a:t>
            </a:r>
          </a:p>
          <a:p>
            <a:pPr marL="514350" indent="-514350">
              <a:buFont typeface="+mj-lt"/>
              <a:buAutoNum type="arabicPeriod"/>
            </a:pPr>
            <a:r>
              <a:rPr lang="en-US" dirty="0" smtClean="0"/>
              <a:t>PURPOSE</a:t>
            </a:r>
            <a:endParaRPr lang="en-US" dirty="0" smtClean="0"/>
          </a:p>
          <a:p>
            <a:pPr marL="514350" indent="-514350">
              <a:buFont typeface="+mj-lt"/>
              <a:buAutoNum type="arabicPeriod"/>
            </a:pPr>
            <a:r>
              <a:rPr lang="en-US" dirty="0" smtClean="0"/>
              <a:t>SCOPE</a:t>
            </a:r>
          </a:p>
          <a:p>
            <a:pPr marL="514350" indent="-514350">
              <a:buFont typeface="+mj-lt"/>
              <a:buAutoNum type="arabicPeriod"/>
            </a:pPr>
            <a:r>
              <a:rPr lang="en-US" dirty="0" smtClean="0"/>
              <a:t>IMPORTANCE AND ROLE</a:t>
            </a:r>
          </a:p>
          <a:p>
            <a:pPr marL="514350" indent="-514350">
              <a:buFont typeface="+mj-lt"/>
              <a:buAutoNum type="arabicPeriod"/>
            </a:pPr>
            <a:r>
              <a:rPr lang="en-US" dirty="0"/>
              <a:t>REQUIREMENT GATHERING TECHNIQUES </a:t>
            </a:r>
            <a:r>
              <a:rPr lang="en-US" dirty="0" smtClean="0"/>
              <a:t>USED</a:t>
            </a:r>
            <a:endParaRPr lang="en-US" dirty="0"/>
          </a:p>
          <a:p>
            <a:pPr marL="514350" indent="-514350">
              <a:buFont typeface="+mj-lt"/>
              <a:buAutoNum type="arabicPeriod"/>
            </a:pPr>
            <a:r>
              <a:rPr lang="en-US" dirty="0"/>
              <a:t>HARDWARE AND SOFTWARE </a:t>
            </a:r>
            <a:r>
              <a:rPr lang="en-US" dirty="0" smtClean="0"/>
              <a:t>REQUIREMENT</a:t>
            </a:r>
          </a:p>
          <a:p>
            <a:pPr marL="514350" indent="-514350">
              <a:buFont typeface="+mj-lt"/>
              <a:buAutoNum type="arabicPeriod"/>
            </a:pPr>
            <a:r>
              <a:rPr lang="en-US" dirty="0" smtClean="0"/>
              <a:t>TOOLS AND TECHONOLOGY</a:t>
            </a:r>
          </a:p>
          <a:p>
            <a:pPr marL="514350" indent="-514350">
              <a:buFont typeface="+mj-lt"/>
              <a:buAutoNum type="arabicPeriod"/>
            </a:pPr>
            <a:r>
              <a:rPr lang="en-US" dirty="0" smtClean="0"/>
              <a:t>SCREENSHOTS</a:t>
            </a:r>
          </a:p>
          <a:p>
            <a:pPr marL="514350" indent="-514350">
              <a:buFont typeface="+mj-lt"/>
              <a:buAutoNum type="arabicPeriod"/>
            </a:pPr>
            <a:r>
              <a:rPr lang="en-US" dirty="0" smtClean="0"/>
              <a:t>REFERENCES</a:t>
            </a:r>
          </a:p>
          <a:p>
            <a:pPr marL="514350" indent="-514350">
              <a:buFont typeface="+mj-lt"/>
              <a:buAutoNum type="arabicPeriod"/>
            </a:pPr>
            <a:endParaRPr lang="en-US" dirty="0" smtClean="0"/>
          </a:p>
          <a:p>
            <a:pPr marL="514350" indent="-514350">
              <a:buFont typeface="+mj-lt"/>
              <a:buAutoNum type="arabicPeriod"/>
            </a:pPr>
            <a:endParaRPr lang="en-IN" dirty="0"/>
          </a:p>
        </p:txBody>
      </p:sp>
    </p:spTree>
    <p:extLst>
      <p:ext uri="{BB962C8B-B14F-4D97-AF65-F5344CB8AC3E}">
        <p14:creationId xmlns:p14="http://schemas.microsoft.com/office/powerpoint/2010/main" val="503202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sp>
        <p:nvSpPr>
          <p:cNvPr id="3" name="Content Placeholder 2"/>
          <p:cNvSpPr>
            <a:spLocks noGrp="1"/>
          </p:cNvSpPr>
          <p:nvPr>
            <p:ph idx="1"/>
          </p:nvPr>
        </p:nvSpPr>
        <p:spPr/>
        <p:txBody>
          <a:bodyPr/>
          <a:lstStyle/>
          <a:p>
            <a:pPr marL="0" indent="0">
              <a:buNone/>
            </a:pPr>
            <a:r>
              <a:rPr lang="en-US" dirty="0" smtClean="0">
                <a:hlinkClick r:id="rId2"/>
              </a:rPr>
              <a:t>www.w3schools.com</a:t>
            </a:r>
            <a:endParaRPr lang="en-US" dirty="0" smtClean="0"/>
          </a:p>
          <a:p>
            <a:pPr marL="0" indent="0">
              <a:buNone/>
            </a:pPr>
            <a:r>
              <a:rPr lang="en-US" dirty="0" smtClean="0">
                <a:hlinkClick r:id="rId3"/>
              </a:rPr>
              <a:t>www.google.com</a:t>
            </a:r>
            <a:endParaRPr lang="en-US" dirty="0" smtClean="0"/>
          </a:p>
          <a:p>
            <a:pPr marL="0" indent="0">
              <a:buNone/>
            </a:pPr>
            <a:r>
              <a:rPr lang="en-US" dirty="0" smtClean="0">
                <a:hlinkClick r:id="rId4"/>
              </a:rPr>
              <a:t>www.tutorialspoint.com</a:t>
            </a:r>
            <a:endParaRPr lang="en-US" dirty="0" smtClean="0"/>
          </a:p>
          <a:p>
            <a:pPr marL="0" indent="0">
              <a:buNone/>
            </a:pPr>
            <a:r>
              <a:rPr lang="en-US" dirty="0" smtClean="0">
                <a:hlinkClick r:id="rId5"/>
              </a:rPr>
              <a:t>www.javatpoint.com</a:t>
            </a:r>
            <a:endParaRPr lang="en-US" dirty="0" smtClean="0"/>
          </a:p>
          <a:p>
            <a:pPr marL="0" indent="0">
              <a:buNone/>
            </a:pPr>
            <a:endParaRPr lang="en-IN" dirty="0"/>
          </a:p>
        </p:txBody>
      </p:sp>
    </p:spTree>
    <p:extLst>
      <p:ext uri="{BB962C8B-B14F-4D97-AF65-F5344CB8AC3E}">
        <p14:creationId xmlns:p14="http://schemas.microsoft.com/office/powerpoint/2010/main" val="3609329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9832" y="2967335"/>
            <a:ext cx="3473644"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THANKYOU</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032951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a:bodyPr>
          <a:lstStyle/>
          <a:p>
            <a:pPr marL="0" indent="0">
              <a:buNone/>
            </a:pPr>
            <a:r>
              <a:rPr lang="en-IN" b="1" u="sng" dirty="0" smtClean="0"/>
              <a:t>TRAVEL WEBSITE:</a:t>
            </a:r>
          </a:p>
          <a:p>
            <a:pPr marL="0" indent="0">
              <a:buNone/>
            </a:pPr>
            <a:r>
              <a:rPr lang="en-IN" dirty="0"/>
              <a:t>A</a:t>
            </a:r>
            <a:r>
              <a:rPr lang="en-IN" dirty="0" smtClean="0"/>
              <a:t> travel website is a site that contains all information about distinct travel destinations such as images, fares, hotels and their charges, customer reviews, modes of transportation etc.</a:t>
            </a:r>
          </a:p>
          <a:p>
            <a:pPr marL="0" indent="0">
              <a:buNone/>
            </a:pPr>
            <a:r>
              <a:rPr lang="en-IN" dirty="0" smtClean="0"/>
              <a:t>So in our project we have tried to accumulate all the above mentioned ideas to make it a creative project.</a:t>
            </a:r>
            <a:endParaRPr lang="en-IN" dirty="0"/>
          </a:p>
        </p:txBody>
      </p:sp>
    </p:spTree>
    <p:extLst>
      <p:ext uri="{BB962C8B-B14F-4D97-AF65-F5344CB8AC3E}">
        <p14:creationId xmlns:p14="http://schemas.microsoft.com/office/powerpoint/2010/main" val="2797212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1547664" y="2132856"/>
            <a:ext cx="6591985" cy="3777622"/>
          </a:xfrm>
        </p:spPr>
        <p:txBody>
          <a:bodyPr>
            <a:normAutofit lnSpcReduction="10000"/>
          </a:bodyPr>
          <a:lstStyle/>
          <a:p>
            <a:r>
              <a:rPr lang="en-US" dirty="0" smtClean="0"/>
              <a:t>The Purpose of the website to create a growth in online business. Customers can easily book party plot from the website. The intention behind the development of this project is to attract businessman and customers from thee same industry so that the firm can get business and recognition and hence establish itself as a worthy competitor in the part plot business.</a:t>
            </a:r>
          </a:p>
          <a:p>
            <a:r>
              <a:rPr lang="en-US" dirty="0" smtClean="0"/>
              <a:t>The website gives you control over image of your party plot. This is the platform to tell their own story, in their own words. Customers will get a good idea on party plot, as well as get an idea of the overall atmosphere of the party plot.</a:t>
            </a:r>
            <a:endParaRPr lang="en-US" dirty="0"/>
          </a:p>
        </p:txBody>
      </p:sp>
    </p:spTree>
    <p:extLst>
      <p:ext uri="{BB962C8B-B14F-4D97-AF65-F5344CB8AC3E}">
        <p14:creationId xmlns:p14="http://schemas.microsoft.com/office/powerpoint/2010/main" val="3905970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 OF SYSTEM:</a:t>
            </a:r>
            <a:endParaRPr lang="en-IN" dirty="0"/>
          </a:p>
        </p:txBody>
      </p:sp>
      <p:sp>
        <p:nvSpPr>
          <p:cNvPr id="3" name="Content Placeholder 2"/>
          <p:cNvSpPr>
            <a:spLocks noGrp="1"/>
          </p:cNvSpPr>
          <p:nvPr>
            <p:ph idx="1"/>
          </p:nvPr>
        </p:nvSpPr>
        <p:spPr/>
        <p:txBody>
          <a:bodyPr>
            <a:normAutofit/>
          </a:bodyPr>
          <a:lstStyle/>
          <a:p>
            <a:pPr marL="0" indent="0">
              <a:buNone/>
            </a:pPr>
            <a:r>
              <a:rPr lang="en-IN" dirty="0" smtClean="0"/>
              <a:t>The scope of travelling website is increasing day by day as it provide great employment </a:t>
            </a:r>
            <a:r>
              <a:rPr lang="en-IN" dirty="0" err="1" smtClean="0"/>
              <a:t>oppurtunities</a:t>
            </a:r>
            <a:r>
              <a:rPr lang="en-IN" dirty="0" smtClean="0"/>
              <a:t> as there are many big companies like </a:t>
            </a:r>
            <a:r>
              <a:rPr lang="en-IN" dirty="0" err="1" smtClean="0"/>
              <a:t>makemytrip</a:t>
            </a:r>
            <a:r>
              <a:rPr lang="en-IN" dirty="0" smtClean="0"/>
              <a:t> making huge profits and there are enormous travelling websites which provide job to many people as it also helps computer engineers like us to maintain and deal with the server of travelling website in order that it functions effectively.</a:t>
            </a:r>
          </a:p>
        </p:txBody>
      </p:sp>
    </p:spTree>
    <p:extLst>
      <p:ext uri="{BB962C8B-B14F-4D97-AF65-F5344CB8AC3E}">
        <p14:creationId xmlns:p14="http://schemas.microsoft.com/office/powerpoint/2010/main" val="399009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IMPORTANCE AND ROLE OF TRAVEL WEBSITE:</a:t>
            </a:r>
            <a:endParaRPr lang="en-IN" dirty="0"/>
          </a:p>
        </p:txBody>
      </p:sp>
      <p:sp>
        <p:nvSpPr>
          <p:cNvPr id="3" name="Content Placeholder 2"/>
          <p:cNvSpPr>
            <a:spLocks noGrp="1"/>
          </p:cNvSpPr>
          <p:nvPr>
            <p:ph idx="1"/>
          </p:nvPr>
        </p:nvSpPr>
        <p:spPr/>
        <p:txBody>
          <a:bodyPr>
            <a:normAutofit/>
          </a:bodyPr>
          <a:lstStyle/>
          <a:p>
            <a:pPr marL="0" indent="0">
              <a:buNone/>
            </a:pPr>
            <a:r>
              <a:rPr lang="en-IN" u="sng" dirty="0" smtClean="0"/>
              <a:t>1)Improves company’s value:</a:t>
            </a:r>
          </a:p>
          <a:p>
            <a:pPr marL="0" indent="0">
              <a:buNone/>
            </a:pPr>
            <a:r>
              <a:rPr lang="en-IN" dirty="0" smtClean="0"/>
              <a:t>Many user nowadays predict about a company by visiting their website and if a company contains a website its value increases in eyes of people.</a:t>
            </a:r>
          </a:p>
          <a:p>
            <a:pPr marL="0" indent="0">
              <a:buNone/>
            </a:pPr>
            <a:endParaRPr lang="en-IN" dirty="0" smtClean="0"/>
          </a:p>
          <a:p>
            <a:pPr marL="0" indent="0">
              <a:buNone/>
            </a:pPr>
            <a:r>
              <a:rPr lang="en-IN" u="sng" dirty="0" smtClean="0"/>
              <a:t>2)Provides deep knowledge:</a:t>
            </a:r>
          </a:p>
          <a:p>
            <a:pPr marL="0" indent="0">
              <a:buNone/>
            </a:pPr>
            <a:r>
              <a:rPr lang="en-IN" dirty="0" smtClean="0"/>
              <a:t>Travel website provides with knowledge about whole tourist destination and people get to choose which place are suitable for them for an enjoying vacation and it helps create a visual impact on people.</a:t>
            </a:r>
            <a:endParaRPr lang="en-IN" dirty="0"/>
          </a:p>
        </p:txBody>
      </p:sp>
    </p:spTree>
    <p:extLst>
      <p:ext uri="{BB962C8B-B14F-4D97-AF65-F5344CB8AC3E}">
        <p14:creationId xmlns:p14="http://schemas.microsoft.com/office/powerpoint/2010/main" val="1342005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7704" y="1772816"/>
            <a:ext cx="6429400" cy="4752528"/>
          </a:xfrm>
        </p:spPr>
        <p:txBody>
          <a:bodyPr>
            <a:normAutofit/>
          </a:bodyPr>
          <a:lstStyle/>
          <a:p>
            <a:pPr marL="0" indent="0">
              <a:buNone/>
            </a:pPr>
            <a:r>
              <a:rPr lang="en-IN" sz="1900" u="sng" dirty="0" smtClean="0"/>
              <a:t>3)Client reviews:</a:t>
            </a:r>
          </a:p>
          <a:p>
            <a:pPr marL="0" indent="0">
              <a:buNone/>
            </a:pPr>
            <a:r>
              <a:rPr lang="en-IN" sz="1900" dirty="0" smtClean="0"/>
              <a:t>In the review section people can get and add their review about different tourist spots and which is read by thousands of people so due to this people can choose their destination accordingly and the company will provide their best for a positive review.</a:t>
            </a:r>
          </a:p>
          <a:p>
            <a:pPr marL="0" indent="0">
              <a:buNone/>
            </a:pPr>
            <a:endParaRPr lang="en-IN" sz="3300" dirty="0" smtClean="0"/>
          </a:p>
          <a:p>
            <a:pPr marL="0" indent="0">
              <a:buNone/>
            </a:pPr>
            <a:r>
              <a:rPr lang="en-IN" u="sng" dirty="0" smtClean="0"/>
              <a:t>4)Ease of access:</a:t>
            </a:r>
          </a:p>
          <a:p>
            <a:pPr marL="0" indent="0">
              <a:buNone/>
            </a:pPr>
            <a:r>
              <a:rPr lang="en-IN" dirty="0" smtClean="0"/>
              <a:t>It gives customers ease of access and they do not need to travel to different places to book their trip and they can book it from anywhere and anytime they want.</a:t>
            </a:r>
          </a:p>
        </p:txBody>
      </p:sp>
    </p:spTree>
    <p:extLst>
      <p:ext uri="{BB962C8B-B14F-4D97-AF65-F5344CB8AC3E}">
        <p14:creationId xmlns:p14="http://schemas.microsoft.com/office/powerpoint/2010/main" val="2410302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u="sng" dirty="0" smtClean="0"/>
              <a:t>5) Growth in </a:t>
            </a:r>
            <a:r>
              <a:rPr lang="en-IN" u="sng" dirty="0" err="1" smtClean="0"/>
              <a:t>bussiness</a:t>
            </a:r>
            <a:r>
              <a:rPr lang="en-IN" u="sng" dirty="0" smtClean="0"/>
              <a:t> and jobs:</a:t>
            </a:r>
          </a:p>
          <a:p>
            <a:pPr marL="0" indent="0">
              <a:buNone/>
            </a:pPr>
            <a:r>
              <a:rPr lang="en-IN" dirty="0" smtClean="0"/>
              <a:t>Travel websites are:</a:t>
            </a:r>
          </a:p>
          <a:p>
            <a:pPr marL="0" indent="0">
              <a:buNone/>
            </a:pPr>
            <a:r>
              <a:rPr lang="en-US" dirty="0" smtClean="0"/>
              <a:t>1. </a:t>
            </a:r>
            <a:r>
              <a:rPr lang="en-US" dirty="0"/>
              <a:t>trustworthy</a:t>
            </a:r>
            <a:r>
              <a:rPr lang="en-US" dirty="0" smtClean="0"/>
              <a:t>,</a:t>
            </a:r>
            <a:endParaRPr lang="en-US" dirty="0"/>
          </a:p>
          <a:p>
            <a:pPr marL="0" indent="0">
              <a:buNone/>
            </a:pPr>
            <a:r>
              <a:rPr lang="en-US" dirty="0" smtClean="0"/>
              <a:t>2.</a:t>
            </a:r>
            <a:r>
              <a:rPr lang="en-US" dirty="0"/>
              <a:t> attract people with your engaging content,</a:t>
            </a:r>
            <a:r>
              <a:rPr lang="en-US" dirty="0" smtClean="0"/>
              <a:t/>
            </a:r>
            <a:br>
              <a:rPr lang="en-US" dirty="0" smtClean="0"/>
            </a:br>
            <a:r>
              <a:rPr lang="en-US" dirty="0" smtClean="0"/>
              <a:t>3.</a:t>
            </a:r>
            <a:r>
              <a:rPr lang="en-US" dirty="0"/>
              <a:t> help travelers find their perfect choice with the least possible efforts,</a:t>
            </a:r>
            <a:r>
              <a:rPr lang="en-US" dirty="0" smtClean="0"/>
              <a:t/>
            </a:r>
            <a:br>
              <a:rPr lang="en-US" dirty="0" smtClean="0"/>
            </a:br>
            <a:r>
              <a:rPr lang="en-US" dirty="0" smtClean="0"/>
              <a:t>Due to this, companies earn huge profits and many people get job </a:t>
            </a:r>
            <a:r>
              <a:rPr lang="en-US" dirty="0" err="1" smtClean="0"/>
              <a:t>oppurtunities</a:t>
            </a:r>
            <a:r>
              <a:rPr lang="en-US" dirty="0" smtClean="0"/>
              <a:t> in this field.</a:t>
            </a:r>
            <a:endParaRPr lang="en-IN" dirty="0" smtClean="0"/>
          </a:p>
        </p:txBody>
      </p:sp>
    </p:spTree>
    <p:extLst>
      <p:ext uri="{BB962C8B-B14F-4D97-AF65-F5344CB8AC3E}">
        <p14:creationId xmlns:p14="http://schemas.microsoft.com/office/powerpoint/2010/main" val="3533116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REQUIREMENT GATHERING TECHNIQUES USED:</a:t>
            </a:r>
            <a:endParaRPr lang="en-IN" dirty="0"/>
          </a:p>
        </p:txBody>
      </p:sp>
      <p:sp>
        <p:nvSpPr>
          <p:cNvPr id="3" name="Content Placeholder 2"/>
          <p:cNvSpPr>
            <a:spLocks noGrp="1"/>
          </p:cNvSpPr>
          <p:nvPr>
            <p:ph idx="1"/>
          </p:nvPr>
        </p:nvSpPr>
        <p:spPr/>
        <p:txBody>
          <a:bodyPr/>
          <a:lstStyle/>
          <a:p>
            <a:pPr>
              <a:buFont typeface="Wingdings" pitchFamily="2" charset="2"/>
              <a:buChar char="Ø"/>
            </a:pPr>
            <a:r>
              <a:rPr lang="en-US" dirty="0" smtClean="0"/>
              <a:t>HTML-5</a:t>
            </a:r>
          </a:p>
          <a:p>
            <a:pPr>
              <a:buFont typeface="Wingdings" pitchFamily="2" charset="2"/>
              <a:buChar char="Ø"/>
            </a:pPr>
            <a:r>
              <a:rPr lang="en-US" dirty="0" smtClean="0"/>
              <a:t>CSS-3</a:t>
            </a:r>
          </a:p>
          <a:p>
            <a:pPr>
              <a:buFont typeface="Wingdings" pitchFamily="2" charset="2"/>
              <a:buChar char="Ø"/>
            </a:pPr>
            <a:r>
              <a:rPr lang="en-US" dirty="0" smtClean="0"/>
              <a:t>JAVASCRIPT/ JQUERY</a:t>
            </a:r>
            <a:endParaRPr lang="en-US" dirty="0" smtClean="0"/>
          </a:p>
          <a:p>
            <a:pPr>
              <a:buFont typeface="Wingdings" pitchFamily="2" charset="2"/>
              <a:buChar char="Ø"/>
            </a:pPr>
            <a:r>
              <a:rPr lang="en-US" dirty="0" smtClean="0"/>
              <a:t>SUBLIMETEXT EDITOR</a:t>
            </a:r>
          </a:p>
          <a:p>
            <a:pPr>
              <a:buFont typeface="Wingdings" pitchFamily="2" charset="2"/>
              <a:buChar char="Ø"/>
            </a:pPr>
            <a:r>
              <a:rPr lang="en-US" dirty="0" smtClean="0"/>
              <a:t>SEVERAL OTHER TUTORIALS</a:t>
            </a:r>
          </a:p>
          <a:p>
            <a:pPr>
              <a:buFont typeface="Wingdings" pitchFamily="2" charset="2"/>
              <a:buChar char="Ø"/>
            </a:pPr>
            <a:r>
              <a:rPr lang="en-IN" dirty="0" smtClean="0"/>
              <a:t>BOOTSTRAP (Fonts/Transitions</a:t>
            </a:r>
            <a:r>
              <a:rPr lang="en-IN" dirty="0" smtClean="0"/>
              <a:t>)</a:t>
            </a:r>
          </a:p>
          <a:p>
            <a:pPr>
              <a:buFont typeface="Wingdings" pitchFamily="2" charset="2"/>
              <a:buChar char="Ø"/>
            </a:pPr>
            <a:r>
              <a:rPr lang="en-IN" dirty="0" smtClean="0"/>
              <a:t>XAMPP(LOCAL HOST)/PHP-MY ADMIN</a:t>
            </a:r>
          </a:p>
          <a:p>
            <a:pPr>
              <a:buFont typeface="Wingdings" pitchFamily="2" charset="2"/>
              <a:buChar char="Ø"/>
            </a:pPr>
            <a:r>
              <a:rPr lang="en-IN" dirty="0" smtClean="0"/>
              <a:t>MY SQL</a:t>
            </a:r>
          </a:p>
          <a:p>
            <a:pPr>
              <a:buFont typeface="Wingdings" pitchFamily="2" charset="2"/>
              <a:buChar char="Ø"/>
            </a:pPr>
            <a:r>
              <a:rPr lang="en-IN" dirty="0" smtClean="0"/>
              <a:t>VISUAL STUDIO CODE</a:t>
            </a:r>
          </a:p>
          <a:p>
            <a:pPr>
              <a:buFont typeface="Wingdings" pitchFamily="2" charset="2"/>
              <a:buChar char="Ø"/>
            </a:pPr>
            <a:endParaRPr lang="en-IN" dirty="0" smtClean="0"/>
          </a:p>
          <a:p>
            <a:pPr>
              <a:buFont typeface="Wingdings" pitchFamily="2" charset="2"/>
              <a:buChar char="Ø"/>
            </a:pPr>
            <a:endParaRPr lang="en-IN" dirty="0"/>
          </a:p>
        </p:txBody>
      </p:sp>
    </p:spTree>
    <p:extLst>
      <p:ext uri="{BB962C8B-B14F-4D97-AF65-F5344CB8AC3E}">
        <p14:creationId xmlns:p14="http://schemas.microsoft.com/office/powerpoint/2010/main" val="797620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402</TotalTime>
  <Words>730</Words>
  <Application>Microsoft Office PowerPoint</Application>
  <PresentationFormat>On-screen Show (4:3)</PresentationFormat>
  <Paragraphs>101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Wingdings</vt:lpstr>
      <vt:lpstr>Wingdings 3</vt:lpstr>
      <vt:lpstr>Wisp</vt:lpstr>
      <vt:lpstr>SOFTWARE GROUP PROJECT</vt:lpstr>
      <vt:lpstr>INDEX:</vt:lpstr>
      <vt:lpstr>INTRODUCTION:</vt:lpstr>
      <vt:lpstr>PURPOSE</vt:lpstr>
      <vt:lpstr>SCOPE OF SYSTEM:</vt:lpstr>
      <vt:lpstr>IMPORTANCE AND ROLE OF TRAVEL WEBSITE:</vt:lpstr>
      <vt:lpstr>PowerPoint Presentation</vt:lpstr>
      <vt:lpstr>PowerPoint Presentation</vt:lpstr>
      <vt:lpstr>REQUIREMENT GATHERING TECHNIQUES USED:</vt:lpstr>
      <vt:lpstr>HARDWARE AND SOFTWARE REQUIREMENT:</vt:lpstr>
      <vt:lpstr>TOOLS AND TECHNOLOGY:</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mypc</dc:creator>
  <cp:lastModifiedBy>Vishesh Patel</cp:lastModifiedBy>
  <cp:revision>34</cp:revision>
  <dcterms:created xsi:type="dcterms:W3CDTF">2021-03-22T12:36:02Z</dcterms:created>
  <dcterms:modified xsi:type="dcterms:W3CDTF">2021-04-28T17:07:36Z</dcterms:modified>
</cp:coreProperties>
</file>